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83" r:id="rId4"/>
    <p:sldId id="286" r:id="rId5"/>
    <p:sldId id="274" r:id="rId6"/>
    <p:sldId id="276" r:id="rId7"/>
    <p:sldId id="285" r:id="rId8"/>
    <p:sldId id="280" r:id="rId9"/>
    <p:sldId id="260" r:id="rId10"/>
    <p:sldId id="270" r:id="rId11"/>
    <p:sldId id="265" r:id="rId12"/>
    <p:sldId id="268" r:id="rId13"/>
    <p:sldId id="288" r:id="rId14"/>
    <p:sldId id="289" r:id="rId15"/>
    <p:sldId id="277" r:id="rId16"/>
    <p:sldId id="291" r:id="rId17"/>
    <p:sldId id="290" r:id="rId18"/>
    <p:sldId id="292" r:id="rId19"/>
    <p:sldId id="295" r:id="rId20"/>
    <p:sldId id="293" r:id="rId21"/>
    <p:sldId id="296" r:id="rId22"/>
    <p:sldId id="284" r:id="rId23"/>
    <p:sldId id="278" r:id="rId24"/>
    <p:sldId id="294" r:id="rId25"/>
    <p:sldId id="269" r:id="rId26"/>
  </p:sldIdLst>
  <p:sldSz cx="10696575" cy="7562850"/>
  <p:notesSz cx="7562850" cy="10696575"/>
  <p:embeddedFontLst>
    <p:embeddedFont>
      <p:font typeface="NanumGothic" pitchFamily="2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7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0,'5'0,"19"0,19 0,12 5,9 1,8-1,4 0,4-2,-12 4,-9 0,-6-1,-6-1,1 2,12 1,-1-1,-11-3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63,'14'0,"31"0,26 0,19-13,7-5,-3 0,-18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4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0,'9'0,"17"0,16 0,7 0,30 0,43 0,5 0,-15 0,-18 0,-24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5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55,'0'-9,"14"-3,31 1,17 2,7 2,23 3,14 2,-6 1,-7 1,-20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0,'5'0,"10"0,43 5,39 5,12 2,-4-2,-15-2,-5 2,6-1,0-2,-5 3,-10-2,-7 0,-21-3,-18-2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0,'5'0,"5"0,15 0,21 0,26 0,13 0,-2 0,-8 0,-11 5,-12 1,-6 0,12-1,0-2,-5-1,-7-1,-7 4,-10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0,'-4'0,"-7"0,4 0,7 0,44 9,20 3,-2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47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0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1 377,'0'0,"1"-1,-1 0,0 0,1 0,-1 0,1 1,-1-1,1 0,0 0,-1 1,1-1,0 1,-1-1,1 0,0 1,0 0,0-1,-1 1,1-1,0 1,0 0,0-1,0 1,0 0,1 0,29-5,-28 4,86-5,0 4,147 16,0 0,445-33,-523 11,-88 2,103-23,-22 1,861-65,-598 64,-265 18,357-45,-129-10,-258 51,145 0,-162 14,0 4,0 5,170 34,-82-3,1-9,285 10,-400-38,64 6,-119-3,-19 1,-31 7,-92 19,-160 19,210-40,-781 80,4-55,15-21,1057-16,65 0,1814 55,-1612-35,-313-14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7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35,'3'-2,"0"0,0 0,0 0,0 1,0-1,0 1,1-1,-1 1,0 0,1 0,-1 1,7-1,51-1,-32 1,1115-12,-3 38,-489-8,-221-8,11 3,790 15,-195 25,-757-33,-197-19,0-3,-1-4,144-30,-35 5,25 6,278 3,-454 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54:39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1,'7656'0,"-5726"0,823 0,-758 0,-1954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733 0,'-4'0,"-11"0,-21 0,-27 0,-20 0,-10 0,2 0,12 0,10 0,9 0,4 0,8 0,12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24575,'-24'30'0,"-33"44"0,-17 23 0,1-1 0,7-13 0,16-19 0,16-21-8191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4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24575,'2'-1'0,"21"28"0,37 40 0,16 24 0,5 8 0,-11-14 0,-16-19 0,-17-22 0,-11-16 0,-10-14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27,'5'0,"19"-4,37-2,26 1,16 0,0 2,-4 1,-5 1,-20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7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0,'27'0,"23"0,29 0,33 0,15 0,5 0,-21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8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42,'0'-9,"5"-3,10 1,38 2,47 11,46 6,8 1,-18 0,-32-3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9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44,'9'0,"17"-4,34-2,31 1,8 0,19 2,17 1,-2-4,-28 0,-31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0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25,'0'-4,"14"-2,35 0,55 1,50 2,-1 5,-26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1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31,'9'0,"12"0,43 0,82 0,35-13,-14-5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1EB89-71A5-402E-8840-B4C30F993B0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72BDB-3A80-4AB8-B698-31130B785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3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8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41.png"/><Relationship Id="rId4" Type="http://schemas.openxmlformats.org/officeDocument/2006/relationships/customXml" Target="../ink/ink16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customXml" Target="../ink/ink21.xml"/><Relationship Id="rId4" Type="http://schemas.openxmlformats.org/officeDocument/2006/relationships/hyperlink" Target="https://stackoverflow.com/questions/50622525/" TargetMode="Externa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34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customXml" Target="../ink/ink15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8.xml"/><Relationship Id="rId31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4.png"/><Relationship Id="rId30" Type="http://schemas.openxmlformats.org/officeDocument/2006/relationships/customXml" Target="../ink/ink14.xml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1095" y="621976"/>
            <a:ext cx="11553526" cy="6498858"/>
            <a:chOff x="-621095" y="621976"/>
            <a:chExt cx="11553526" cy="649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1095" y="621976"/>
              <a:ext cx="11553526" cy="64988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3016" y="1094839"/>
            <a:ext cx="10206432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TensorFlow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Implimentation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Of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Mask_RCNN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828" y="5381625"/>
            <a:ext cx="4762723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강용규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김준형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손현태</a:t>
            </a:r>
            <a:endParaRPr lang="en-US" sz="17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659445" y="3724229"/>
            <a:ext cx="4623272" cy="80214"/>
            <a:chOff x="7659445" y="3724229"/>
            <a:chExt cx="4623272" cy="80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659445" y="3724229"/>
              <a:ext cx="4623272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034" y="4726341"/>
            <a:ext cx="80215" cy="1112484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6034" y="1800225"/>
            <a:ext cx="3504453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249" y="46958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F691A-3283-2094-B3EF-5D2047C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58" y="0"/>
            <a:ext cx="63352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016" y="621027"/>
            <a:ext cx="1908085" cy="6396253"/>
            <a:chOff x="713016" y="621027"/>
            <a:chExt cx="1908085" cy="63962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16" y="621027"/>
              <a:ext cx="1908085" cy="6396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0603" y="1441042"/>
            <a:ext cx="436555" cy="436555"/>
            <a:chOff x="6565944" y="4448202"/>
            <a:chExt cx="436555" cy="436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944" y="4448202"/>
              <a:ext cx="436555" cy="436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8063" y="3921878"/>
            <a:ext cx="378682" cy="504909"/>
            <a:chOff x="3386745" y="4375533"/>
            <a:chExt cx="378682" cy="50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745" y="4375533"/>
              <a:ext cx="378682" cy="5049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64102" y="149287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문제점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386745" y="2035019"/>
            <a:ext cx="6355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Python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TensorFlow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버전을 낮춰서 사용해보려고 했지만 노트북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지원하지 않는 구형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en-US" altLang="ko-KR" sz="16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(i5-1035G1)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해야만 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그러나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하려고 해보니 속도가 느려서 학습이 끝났는지 확인할 수 없었다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CC45E3C3-53DD-1D0D-3895-98FDE763D8BA}"/>
              </a:ext>
            </a:extLst>
          </p:cNvPr>
          <p:cNvSpPr txBox="1"/>
          <p:nvPr/>
        </p:nvSpPr>
        <p:spPr>
          <a:xfrm>
            <a:off x="3386745" y="404206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595959"/>
                </a:solidFill>
                <a:latin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039F359E-5C9B-6D7E-52DB-230E5D0D26EE}"/>
              </a:ext>
            </a:extLst>
          </p:cNvPr>
          <p:cNvSpPr txBox="1"/>
          <p:nvPr/>
        </p:nvSpPr>
        <p:spPr>
          <a:xfrm>
            <a:off x="3364102" y="4563514"/>
            <a:ext cx="63550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지원하는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가진 컴퓨터로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이용해서 빠른 테스트와 학습을 해본다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8374" y="682447"/>
            <a:ext cx="6059985" cy="6192203"/>
            <a:chOff x="6078374" y="682447"/>
            <a:chExt cx="6059985" cy="6192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374" y="682447"/>
              <a:ext cx="6059985" cy="61922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3257" y="1404939"/>
            <a:ext cx="4522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구동환경 정보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687" y="3114257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CPU</a:t>
            </a:r>
            <a:endParaRPr lang="en-US" sz="2000" dirty="0"/>
          </a:p>
        </p:txBody>
      </p:sp>
      <p:sp>
        <p:nvSpPr>
          <p:cNvPr id="19" name="Object 19"/>
          <p:cNvSpPr txBox="1"/>
          <p:nvPr/>
        </p:nvSpPr>
        <p:spPr>
          <a:xfrm>
            <a:off x="1462087" y="3114257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- 12th Gen Intel(R) Core(TM) i5-12400F</a:t>
            </a:r>
            <a:endParaRPr lang="en-US" sz="200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6E02F71-B0D8-812D-7508-94FD1EA24CCE}"/>
              </a:ext>
            </a:extLst>
          </p:cNvPr>
          <p:cNvSpPr txBox="1"/>
          <p:nvPr/>
        </p:nvSpPr>
        <p:spPr>
          <a:xfrm>
            <a:off x="547687" y="359046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GPU</a:t>
            </a:r>
            <a:endParaRPr lang="en-US" sz="2000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ABAF3A7A-AE2E-D4DF-8972-17C25F8AD09F}"/>
              </a:ext>
            </a:extLst>
          </p:cNvPr>
          <p:cNvSpPr txBox="1"/>
          <p:nvPr/>
        </p:nvSpPr>
        <p:spPr>
          <a:xfrm>
            <a:off x="1462087" y="359046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</a:t>
            </a:r>
            <a:r>
              <a:rPr lang="pt-BR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NVIDIA GeForce RTX 3060 Ti</a:t>
            </a:r>
            <a:endParaRPr lang="en-US" sz="2000" dirty="0"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2B8F8FCD-4F5F-F706-4861-7FDACF8BCC81}"/>
              </a:ext>
            </a:extLst>
          </p:cNvPr>
          <p:cNvSpPr txBox="1"/>
          <p:nvPr/>
        </p:nvSpPr>
        <p:spPr>
          <a:xfrm>
            <a:off x="547687" y="4619432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8FB8CB"/>
                </a:solidFill>
                <a:latin typeface="S-Core Dream 5 Medium" pitchFamily="34" charset="0"/>
              </a:rPr>
              <a:t>cuDNN</a:t>
            </a:r>
            <a:endParaRPr lang="en-US" sz="2000" dirty="0"/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24FDDB9E-F37E-5294-BF2A-F0E43172BBB2}"/>
              </a:ext>
            </a:extLst>
          </p:cNvPr>
          <p:cNvSpPr txBox="1"/>
          <p:nvPr/>
        </p:nvSpPr>
        <p:spPr>
          <a:xfrm>
            <a:off x="1462087" y="4619432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- 7.6.0</a:t>
            </a:r>
            <a:endParaRPr lang="en-US" sz="2000"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8AEA94AD-03AF-2AD1-4C1C-CB461F9C727A}"/>
              </a:ext>
            </a:extLst>
          </p:cNvPr>
          <p:cNvSpPr txBox="1"/>
          <p:nvPr/>
        </p:nvSpPr>
        <p:spPr>
          <a:xfrm>
            <a:off x="547687" y="4104948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CUDA</a:t>
            </a:r>
            <a:endParaRPr lang="en-US" sz="2000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A6DBAE4A-E121-CDA8-175E-AB81AB133518}"/>
              </a:ext>
            </a:extLst>
          </p:cNvPr>
          <p:cNvSpPr txBox="1"/>
          <p:nvPr/>
        </p:nvSpPr>
        <p:spPr>
          <a:xfrm>
            <a:off x="1462087" y="4104948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- 10.0</a:t>
            </a:r>
            <a:endParaRPr lang="en-US" sz="2000" dirty="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4FFA2571-F232-F1DC-F620-883E4CD981F6}"/>
              </a:ext>
            </a:extLst>
          </p:cNvPr>
          <p:cNvSpPr txBox="1"/>
          <p:nvPr/>
        </p:nvSpPr>
        <p:spPr>
          <a:xfrm>
            <a:off x="547687" y="513391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OS</a:t>
            </a:r>
            <a:endParaRPr lang="en-US" sz="2000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DB1CFEF-EB3F-07CD-E02C-BF8F62EFF7FC}"/>
              </a:ext>
            </a:extLst>
          </p:cNvPr>
          <p:cNvSpPr txBox="1"/>
          <p:nvPr/>
        </p:nvSpPr>
        <p:spPr>
          <a:xfrm>
            <a:off x="1462087" y="513391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Windows 11 (HOME) Version 22H2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A6FD2-2C20-6797-C3E6-8581B13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295525"/>
            <a:ext cx="5943599" cy="297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14:cNvPr>
              <p14:cNvContentPartPr/>
              <p14:nvPr/>
            </p14:nvContentPartPr>
            <p14:xfrm>
              <a:off x="942810" y="43242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170" y="42162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14:cNvPr>
              <p14:cNvContentPartPr/>
              <p14:nvPr/>
            </p14:nvContentPartPr>
            <p14:xfrm>
              <a:off x="923730" y="4169400"/>
              <a:ext cx="2412720" cy="18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090" y="4061760"/>
                <a:ext cx="2520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14:cNvPr>
              <p14:cNvContentPartPr/>
              <p14:nvPr/>
            </p14:nvContentPartPr>
            <p14:xfrm>
              <a:off x="894930" y="3578280"/>
              <a:ext cx="284868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290" y="3470640"/>
                <a:ext cx="295632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06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663C7-F183-BEDD-F010-4EC2A31F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7" t="40342" r="39240" b="50243"/>
          <a:stretch/>
        </p:blipFill>
        <p:spPr>
          <a:xfrm>
            <a:off x="319087" y="1114425"/>
            <a:ext cx="3048000" cy="248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8E054-EE87-6CD8-E68C-9AD3B5711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" t="62821" r="50000" b="28810"/>
          <a:stretch/>
        </p:blipFill>
        <p:spPr>
          <a:xfrm>
            <a:off x="319087" y="4772025"/>
            <a:ext cx="2667001" cy="24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85CA-C928-B3A5-8BEB-3B4381BF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30" y="1062211"/>
            <a:ext cx="2593691" cy="353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90149-A6C1-2E22-2E92-F7F602EC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75" y="5379952"/>
            <a:ext cx="471553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769" y="4552262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6984" y="1235040"/>
            <a:ext cx="735195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 err="1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Tensorflow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Windows-GPU</a:t>
            </a: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Compatibility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984" y="46196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47AE-E306-2DEA-5C3C-461DB0D6EE29}"/>
              </a:ext>
            </a:extLst>
          </p:cNvPr>
          <p:cNvSpPr txBox="1"/>
          <p:nvPr/>
        </p:nvSpPr>
        <p:spPr>
          <a:xfrm>
            <a:off x="5422890" y="63038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  <a:hlinkClick r:id="rId4"/>
              </a:rPr>
              <a:t>https://stackoverflow.com/questions/50622525/</a:t>
            </a:r>
            <a:endParaRPr lang="en-US" sz="1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       which-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-and-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cuda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-version-combinations-are-compatible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C3AE0C-E192-3100-1FFA-4B607C933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7" y="1396863"/>
            <a:ext cx="5276066" cy="47546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B9793A-E35B-3914-C494-25D93B7EAEFE}"/>
              </a:ext>
            </a:extLst>
          </p:cNvPr>
          <p:cNvSpPr/>
          <p:nvPr/>
        </p:nvSpPr>
        <p:spPr>
          <a:xfrm>
            <a:off x="5070857" y="2357437"/>
            <a:ext cx="5276066" cy="890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14:cNvPr>
              <p14:cNvContentPartPr/>
              <p14:nvPr/>
            </p14:nvContentPartPr>
            <p14:xfrm>
              <a:off x="5105280" y="2925740"/>
              <a:ext cx="5175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640" y="2818100"/>
                <a:ext cx="528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14:cNvPr>
              <p14:cNvContentPartPr/>
              <p14:nvPr/>
            </p14:nvContentPartPr>
            <p14:xfrm>
              <a:off x="9626876" y="2835941"/>
              <a:ext cx="136440" cy="175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8236" y="2826941"/>
                <a:ext cx="154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14:cNvPr>
              <p14:cNvContentPartPr/>
              <p14:nvPr/>
            </p14:nvContentPartPr>
            <p14:xfrm>
              <a:off x="9631916" y="2830541"/>
              <a:ext cx="160920" cy="18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3276" y="2821901"/>
                <a:ext cx="17856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0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1236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58BB5-23D8-E00E-510F-6D91AA3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343025"/>
            <a:ext cx="4724400" cy="302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FF7D1-BE37-CF71-959D-75269F34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4772025"/>
            <a:ext cx="4724400" cy="132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09F39B-D9C2-6B11-7497-0D39361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" y="6508104"/>
            <a:ext cx="4672643" cy="664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C4912-CFC7-DF50-7D05-E09613AF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487" y="1419225"/>
            <a:ext cx="4672644" cy="335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504407-1EA7-9964-CCB9-78E5C796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5000809"/>
            <a:ext cx="4672644" cy="16604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9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CE170-FB11-E331-9DD7-3B26FB2D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54187"/>
            <a:ext cx="7620000" cy="58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C6CE-148F-D4FD-6F3E-619A362D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3" y="2673120"/>
            <a:ext cx="9293027" cy="3131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F435F-0690-A6A5-3E9D-1831C55AF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1" r="48000" b="95183"/>
          <a:stretch/>
        </p:blipFill>
        <p:spPr>
          <a:xfrm>
            <a:off x="547687" y="428625"/>
            <a:ext cx="532795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675" y="607683"/>
            <a:ext cx="10961923" cy="6221742"/>
            <a:chOff x="-223166" y="689328"/>
            <a:chExt cx="10961923" cy="402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166" y="689328"/>
              <a:ext cx="10961923" cy="402062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12949" y="3501948"/>
            <a:ext cx="847067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 발표는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미흡한 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</a:t>
            </a:r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지식과 얕은 딥러닝 지식으로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제작되었으니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청취에 주의 바랍니다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95735C-8881-0959-6F7A-5B68E16CEAF8}"/>
              </a:ext>
            </a:extLst>
          </p:cNvPr>
          <p:cNvGrpSpPr/>
          <p:nvPr/>
        </p:nvGrpSpPr>
        <p:grpSpPr>
          <a:xfrm>
            <a:off x="1345737" y="1571625"/>
            <a:ext cx="7824116" cy="914400"/>
            <a:chOff x="713016" y="1398903"/>
            <a:chExt cx="7824116" cy="914400"/>
          </a:xfrm>
        </p:grpSpPr>
        <p:sp>
          <p:nvSpPr>
            <p:cNvPr id="15" name="Object 15"/>
            <p:cNvSpPr txBox="1"/>
            <p:nvPr/>
          </p:nvSpPr>
          <p:spPr>
            <a:xfrm>
              <a:off x="713016" y="1402133"/>
              <a:ext cx="7824116" cy="907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300" dirty="0">
                  <a:solidFill>
                    <a:srgbClr val="FFFF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Caution</a:t>
              </a:r>
              <a:endParaRPr lang="en-US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Graphic 3" descr="Warning with solid fill">
              <a:extLst>
                <a:ext uri="{FF2B5EF4-FFF2-40B4-BE49-F238E27FC236}">
                  <a16:creationId xmlns:a16="http://schemas.microsoft.com/office/drawing/2014/main" id="{55EA4F13-6A13-3500-2F14-F482ED1A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7724" y="139890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arning with solid fill">
              <a:extLst>
                <a:ext uri="{FF2B5EF4-FFF2-40B4-BE49-F238E27FC236}">
                  <a16:creationId xmlns:a16="http://schemas.microsoft.com/office/drawing/2014/main" id="{F903E8FE-AC64-0DBA-3077-3AB6CC24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79349" y="13989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28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E1810-91E3-3FAE-FA6B-4B5AFC8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17" y="6134695"/>
            <a:ext cx="4585872" cy="92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39295-0F2A-6FDC-6D3E-B762E1C5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53" y="2930013"/>
            <a:ext cx="4242616" cy="285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49" y="2901438"/>
            <a:ext cx="4377102" cy="2851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52AEE-6F30-C843-CC78-9A9EBE07E6CE}"/>
              </a:ext>
            </a:extLst>
          </p:cNvPr>
          <p:cNvSpPr txBox="1"/>
          <p:nvPr/>
        </p:nvSpPr>
        <p:spPr>
          <a:xfrm>
            <a:off x="1538287" y="613469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[0, 0, 0, 0, 0, 0, 0, 0, 0, 0, …</a:t>
            </a:r>
          </a:p>
          <a:p>
            <a:r>
              <a:rPr lang="en-US" dirty="0"/>
              <a:t>	         …</a:t>
            </a:r>
          </a:p>
          <a:p>
            <a:r>
              <a:rPr lang="en-US" dirty="0"/>
              <a:t>	…, 0, 0, 0, 0, 0, 0]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69937-09C7-EA75-FED7-B8FE45E6A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6" y="226321"/>
            <a:ext cx="6454329" cy="229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89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4" y="2812793"/>
            <a:ext cx="4377102" cy="285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79FF7-B478-2B20-3F1A-821F37A2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2757487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/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구동환경 정보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가상환경 배포버전 </a:t>
            </a:r>
            <a:r>
              <a:rPr lang="en-US" altLang="ko-KR" sz="1100" dirty="0"/>
              <a:t>/ Sample</a:t>
            </a:r>
            <a:r>
              <a:rPr lang="ko-KR" altLang="en-US" sz="1100" dirty="0"/>
              <a:t> 실행 확인</a:t>
            </a:r>
            <a:endParaRPr lang="en-US" altLang="ko-KR" sz="11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21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tensorflow</a:t>
            </a:r>
            <a:r>
              <a:rPr lang="en-US" sz="2000" dirty="0"/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297160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5287" y="776289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A06B8-FD22-CAA3-14E9-4653E27A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6" y="1676163"/>
            <a:ext cx="4455073" cy="49573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DCDF7-69AB-2FFA-94A1-43C17A1CCB76}"/>
              </a:ext>
            </a:extLst>
          </p:cNvPr>
          <p:cNvSpPr txBox="1"/>
          <p:nvPr/>
        </p:nvSpPr>
        <p:spPr>
          <a:xfrm>
            <a:off x="2420272" y="6841093"/>
            <a:ext cx="585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URL : https://github.com/Son-HyeonTae/Mask_RCNN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5DB17-4B0C-D9F8-B74F-23EDB0DA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41" y="382256"/>
            <a:ext cx="4455073" cy="38363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FA8EB-57FD-4F9A-1D65-48BB398E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03" y="3348526"/>
            <a:ext cx="4692183" cy="32680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5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617" y="3019425"/>
            <a:ext cx="86753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YOU,</a:t>
            </a:r>
          </a:p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</a:rPr>
              <a:t>Any Questions?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7687" y="1628715"/>
            <a:ext cx="55702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kern="0" spc="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TensorFlow Implementation of </a:t>
            </a:r>
            <a:r>
              <a:rPr lang="en-US" altLang="ko-KR" sz="2000" kern="0" spc="1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Mask_RCNN</a:t>
            </a:r>
            <a:endParaRPr lang="en-US" altLang="ko-KR" sz="2000" kern="0" spc="1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513696" y="3752176"/>
            <a:ext cx="4679167" cy="80214"/>
            <a:chOff x="-1513696" y="3752176"/>
            <a:chExt cx="4679167" cy="80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1513696" y="3752176"/>
              <a:ext cx="4679167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9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80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6587414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1.</a:t>
            </a:r>
          </a:p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requirements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세부버전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미기재</a:t>
            </a:r>
            <a:endParaRPr lang="en-US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51" y="4819160"/>
            <a:ext cx="3355903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requirements.txt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파일에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자세한 버전이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기재되어 있었다면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더 빠르게 해결되었을 것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6576-1BF0-A447-CCFE-D09B8C58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750635"/>
            <a:ext cx="3534268" cy="4239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C21D3-AF81-5B30-EE73-6B8F9A1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99" y="2851193"/>
            <a:ext cx="3467712" cy="4239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14:cNvPr>
              <p14:cNvContentPartPr/>
              <p14:nvPr/>
            </p14:nvContentPartPr>
            <p14:xfrm>
              <a:off x="7905570" y="5467200"/>
              <a:ext cx="310320" cy="27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570" y="5359200"/>
                <a:ext cx="41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14:cNvPr>
              <p14:cNvContentPartPr/>
              <p14:nvPr/>
            </p14:nvContentPartPr>
            <p14:xfrm>
              <a:off x="8165850" y="5619480"/>
              <a:ext cx="2642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1850" y="5511480"/>
                <a:ext cx="371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14:cNvPr>
              <p14:cNvContentPartPr/>
              <p14:nvPr/>
            </p14:nvContentPartPr>
            <p14:xfrm>
              <a:off x="8115090" y="5629200"/>
              <a:ext cx="432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1090" y="5521200"/>
                <a:ext cx="11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14:cNvPr>
              <p14:cNvContentPartPr/>
              <p14:nvPr/>
            </p14:nvContentPartPr>
            <p14:xfrm>
              <a:off x="8105730" y="5771760"/>
              <a:ext cx="234360" cy="1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1730" y="5663760"/>
                <a:ext cx="342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14:cNvPr>
              <p14:cNvContentPartPr/>
              <p14:nvPr/>
            </p14:nvContentPartPr>
            <p14:xfrm>
              <a:off x="7858050" y="5895960"/>
              <a:ext cx="2300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04050" y="5787960"/>
                <a:ext cx="337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14:cNvPr>
              <p14:cNvContentPartPr/>
              <p14:nvPr/>
            </p14:nvContentPartPr>
            <p14:xfrm>
              <a:off x="7953450" y="6004680"/>
              <a:ext cx="257040" cy="1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9450" y="5897040"/>
                <a:ext cx="364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14:cNvPr>
              <p14:cNvContentPartPr/>
              <p14:nvPr/>
            </p14:nvContentPartPr>
            <p14:xfrm>
              <a:off x="8039130" y="6222840"/>
              <a:ext cx="306360" cy="16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5130" y="6115200"/>
                <a:ext cx="414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14:cNvPr>
              <p14:cNvContentPartPr/>
              <p14:nvPr/>
            </p14:nvContentPartPr>
            <p14:xfrm>
              <a:off x="8362770" y="6344160"/>
              <a:ext cx="216720" cy="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8770" y="6236520"/>
                <a:ext cx="32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14:cNvPr>
              <p14:cNvContentPartPr/>
              <p14:nvPr/>
            </p14:nvContentPartPr>
            <p14:xfrm>
              <a:off x="7819890" y="6475200"/>
              <a:ext cx="212040" cy="11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5890" y="6367200"/>
                <a:ext cx="319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14:cNvPr>
              <p14:cNvContentPartPr/>
              <p14:nvPr/>
            </p14:nvContentPartPr>
            <p14:xfrm>
              <a:off x="7858050" y="6644760"/>
              <a:ext cx="175680" cy="2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04050" y="6537120"/>
                <a:ext cx="283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14:cNvPr>
              <p14:cNvContentPartPr/>
              <p14:nvPr/>
            </p14:nvContentPartPr>
            <p14:xfrm>
              <a:off x="7953450" y="6781560"/>
              <a:ext cx="2631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450" y="6673560"/>
                <a:ext cx="37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14:cNvPr>
              <p14:cNvContentPartPr/>
              <p14:nvPr/>
            </p14:nvContentPartPr>
            <p14:xfrm>
              <a:off x="7734210" y="6914400"/>
              <a:ext cx="23580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0210" y="6806400"/>
                <a:ext cx="343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14:cNvPr>
              <p14:cNvContentPartPr/>
              <p14:nvPr/>
            </p14:nvContentPartPr>
            <p14:xfrm>
              <a:off x="6391050" y="3838560"/>
              <a:ext cx="380160" cy="3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37050" y="3730560"/>
                <a:ext cx="487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14:cNvPr>
              <p14:cNvContentPartPr/>
              <p14:nvPr/>
            </p14:nvContentPartPr>
            <p14:xfrm>
              <a:off x="6191250" y="4038360"/>
              <a:ext cx="30492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7250" y="3930360"/>
                <a:ext cx="412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14:cNvPr>
              <p14:cNvContentPartPr/>
              <p14:nvPr/>
            </p14:nvContentPartPr>
            <p14:xfrm>
              <a:off x="6116370" y="4029000"/>
              <a:ext cx="61560" cy="1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2730" y="3921000"/>
                <a:ext cx="1692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C1017A3F-1787-2812-F618-282857012FEE}"/>
              </a:ext>
            </a:extLst>
          </p:cNvPr>
          <p:cNvGrpSpPr/>
          <p:nvPr/>
        </p:nvGrpSpPr>
        <p:grpSpPr>
          <a:xfrm>
            <a:off x="547377" y="4874907"/>
            <a:ext cx="106763" cy="1267692"/>
            <a:chOff x="685843" y="3675114"/>
            <a:chExt cx="106763" cy="1267692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871AEDDC-DFA4-1349-9234-BF0AAC0AC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2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F8AB2-EBBF-D105-392F-45A43A34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/>
          <a:stretch/>
        </p:blipFill>
        <p:spPr>
          <a:xfrm>
            <a:off x="5044500" y="787695"/>
            <a:ext cx="5286314" cy="438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368686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2.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하드웨어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세대 교체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782" y="4010025"/>
            <a:ext cx="3526305" cy="22467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Mask RCNN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마지막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commit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날짜가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4~5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년 전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(2018~19)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멈춰 있음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→ 당시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GPU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세대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NVIDIA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기준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2000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번대 출시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(CUDA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10.*)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52F50-BD8C-FFBE-612C-9A8DAD7E47FF}"/>
              </a:ext>
            </a:extLst>
          </p:cNvPr>
          <p:cNvSpPr/>
          <p:nvPr/>
        </p:nvSpPr>
        <p:spPr>
          <a:xfrm>
            <a:off x="9416153" y="1343025"/>
            <a:ext cx="838200" cy="37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2C3EE087-D40F-6ECE-FECC-0F334C21D90E}"/>
              </a:ext>
            </a:extLst>
          </p:cNvPr>
          <p:cNvGrpSpPr/>
          <p:nvPr/>
        </p:nvGrpSpPr>
        <p:grpSpPr>
          <a:xfrm>
            <a:off x="527663" y="4027312"/>
            <a:ext cx="106763" cy="2246769"/>
            <a:chOff x="685843" y="3675114"/>
            <a:chExt cx="106763" cy="1267692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DE2C5B0-F635-A9A1-8BB3-895480B9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865DDC99-454B-7295-22EF-30226BE26ADC}"/>
              </a:ext>
            </a:extLst>
          </p:cNvPr>
          <p:cNvSpPr txBox="1"/>
          <p:nvPr/>
        </p:nvSpPr>
        <p:spPr>
          <a:xfrm>
            <a:off x="5195887" y="5287060"/>
            <a:ext cx="483012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3060ti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기준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, CUDA 10.1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 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X / CUDA 10.0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7AFA2-DD8D-EB96-AF99-0A92A03A6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9" b="28773"/>
          <a:stretch/>
        </p:blipFill>
        <p:spPr>
          <a:xfrm>
            <a:off x="5227669" y="5695247"/>
            <a:ext cx="4798346" cy="1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문제점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해결방안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1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48487" y="1454529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C2859-9F57-B240-760A-D9C06CDC8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" b="1"/>
          <a:stretch/>
        </p:blipFill>
        <p:spPr>
          <a:xfrm>
            <a:off x="166688" y="885825"/>
            <a:ext cx="3200399" cy="229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D39CE-525C-069A-C3C1-45CDFD31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79" y="2638425"/>
            <a:ext cx="3516416" cy="219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30848-8AE1-285F-8A3B-66E5868C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03" y="4401244"/>
            <a:ext cx="3362843" cy="219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ECA5-9AB9-051C-3F11-5AAD31FCB76D}"/>
              </a:ext>
            </a:extLst>
          </p:cNvPr>
          <p:cNvSpPr txBox="1"/>
          <p:nvPr/>
        </p:nvSpPr>
        <p:spPr>
          <a:xfrm>
            <a:off x="6948487" y="3552825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Sources - YouTube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1. Mask RCNN with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and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(pt.1) Setup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Installation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2. 284 – Installing Mask RCNN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troubleshooting errors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3. Mask R CNN – How to Install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Run | OpenCV Python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| Computer Vision (2021)</a:t>
            </a:r>
          </a:p>
        </p:txBody>
      </p:sp>
    </p:spTree>
    <p:extLst>
      <p:ext uri="{BB962C8B-B14F-4D97-AF65-F5344CB8AC3E}">
        <p14:creationId xmlns:p14="http://schemas.microsoft.com/office/powerpoint/2010/main" val="401830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272" y="3047133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891" y="585589"/>
            <a:ext cx="3841252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487" y="3114496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D8B8A-9EF1-C417-4B93-BA8B3919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21" y="676275"/>
            <a:ext cx="2104793" cy="3238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AC569-DA07-E2CE-EC0A-2D9F601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18" y="2295525"/>
            <a:ext cx="2356638" cy="343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7F5E-0CE8-74C6-98A6-69AE973B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87" y="4116740"/>
            <a:ext cx="2478769" cy="3142547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0F71138E-33B2-C990-80F5-0C97BC30D3F0}"/>
              </a:ext>
            </a:extLst>
          </p:cNvPr>
          <p:cNvSpPr txBox="1"/>
          <p:nvPr/>
        </p:nvSpPr>
        <p:spPr>
          <a:xfrm>
            <a:off x="351494" y="4543425"/>
            <a:ext cx="3878434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■구동 환경</a:t>
            </a:r>
            <a:endParaRPr lang="en-US" altLang="ko-KR" sz="1600" dirty="0"/>
          </a:p>
          <a:p>
            <a:r>
              <a:rPr lang="en-US" altLang="ko-KR" sz="1600" dirty="0"/>
              <a:t>-Python: 3.6.5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: 1.19.5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: 1.5.0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: 2.0.8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cuda</a:t>
            </a:r>
            <a:r>
              <a:rPr lang="en-US" altLang="ko-KR" sz="1600" dirty="0"/>
              <a:t>: 11.8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cudnn</a:t>
            </a:r>
            <a:r>
              <a:rPr lang="en-US" altLang="ko-KR" sz="1600" dirty="0"/>
              <a:t>: 7.4		</a:t>
            </a:r>
          </a:p>
          <a:p>
            <a:r>
              <a:rPr lang="en-US" altLang="ko-KR" sz="1600" dirty="0"/>
              <a:t>-cython:0.29.32	 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: 7.16.3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matplot</a:t>
            </a:r>
            <a:r>
              <a:rPr lang="en-US" altLang="ko-KR" sz="1600" dirty="0"/>
              <a:t>: 3.3.4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scipy</a:t>
            </a:r>
            <a:r>
              <a:rPr lang="en-US" altLang="ko-KR" sz="1600" dirty="0"/>
              <a:t>: 1.5.4	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2C7F22F-4A12-1166-9827-7EB20C8821E2}"/>
              </a:ext>
            </a:extLst>
          </p:cNvPr>
          <p:cNvSpPr txBox="1"/>
          <p:nvPr/>
        </p:nvSpPr>
        <p:spPr>
          <a:xfrm>
            <a:off x="2147622" y="4543425"/>
            <a:ext cx="218735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-CPU : i5-1035G1        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-GPU : </a:t>
            </a:r>
            <a:r>
              <a:rPr lang="ko-KR" altLang="en-US" sz="1600" dirty="0"/>
              <a:t>내장형</a:t>
            </a:r>
            <a:r>
              <a:rPr lang="en-US" altLang="ko-KR" sz="1600" dirty="0"/>
              <a:t>		                           </a:t>
            </a:r>
          </a:p>
          <a:p>
            <a:r>
              <a:rPr lang="en-US" altLang="ko-KR" sz="1600" dirty="0"/>
              <a:t>-Memory : 8GB			                 </a:t>
            </a:r>
          </a:p>
          <a:p>
            <a:r>
              <a:rPr lang="en-US" altLang="ko-KR" sz="1600" dirty="0"/>
              <a:t>-OS : Windows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869</Words>
  <Application>Microsoft Office PowerPoint</Application>
  <PresentationFormat>Custom</PresentationFormat>
  <Paragraphs>214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S-Core Dream 3 Light</vt:lpstr>
      <vt:lpstr>D2Coding</vt:lpstr>
      <vt:lpstr>Noto Sans CJK KR Bold</vt:lpstr>
      <vt:lpstr>NanumGothic</vt:lpstr>
      <vt:lpstr>Arial</vt:lpstr>
      <vt:lpstr>S-Core Dream 5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손현태</cp:lastModifiedBy>
  <cp:revision>16</cp:revision>
  <dcterms:created xsi:type="dcterms:W3CDTF">2022-11-16T01:07:38Z</dcterms:created>
  <dcterms:modified xsi:type="dcterms:W3CDTF">2022-11-16T05:20:45Z</dcterms:modified>
</cp:coreProperties>
</file>